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8"/>
  </p:notesMasterIdLst>
  <p:sldIdLst>
    <p:sldId id="256" r:id="rId7"/>
    <p:sldId id="264" r:id="rId8"/>
    <p:sldId id="273" r:id="rId9"/>
    <p:sldId id="275" r:id="rId10"/>
    <p:sldId id="259" r:id="rId11"/>
    <p:sldId id="265" r:id="rId12"/>
    <p:sldId id="266" r:id="rId13"/>
    <p:sldId id="269" r:id="rId14"/>
    <p:sldId id="271" r:id="rId15"/>
    <p:sldId id="270" r:id="rId16"/>
    <p:sldId id="276" r:id="rId17"/>
  </p:sldIdLst>
  <p:sldSz cx="12192000" cy="6858000"/>
  <p:notesSz cx="6797675" cy="9926638"/>
  <p:custDataLst>
    <p:tags r:id="rId19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53711" autoAdjust="0"/>
  </p:normalViewPr>
  <p:slideViewPr>
    <p:cSldViewPr snapToGrid="0">
      <p:cViewPr varScale="1">
        <p:scale>
          <a:sx n="36" d="100"/>
          <a:sy n="36" d="100"/>
        </p:scale>
        <p:origin x="1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29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8317-D240-4CAE-B24F-FF96E0FFAD6F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0DABD-8ECC-4D83-B149-91FB1BB87E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174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DABD-8ECC-4D83-B149-91FB1BB87E2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6055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01663" y="681038"/>
            <a:ext cx="5592762" cy="31464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8980" y="4011224"/>
            <a:ext cx="5438140" cy="541736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DABD-8ECC-4D83-B149-91FB1BB87E2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296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DABD-8ECC-4D83-B149-91FB1BB87E2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69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dirty="0"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DABD-8ECC-4D83-B149-91FB1BB87E2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1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14363" y="444500"/>
            <a:ext cx="5567362" cy="31321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8974" y="3685928"/>
            <a:ext cx="5438140" cy="5633365"/>
          </a:xfrm>
        </p:spPr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1400"/>
              </a:spcAft>
              <a:buFont typeface="Arial" panose="020B0604020202020204" pitchFamily="34" charset="0"/>
              <a:buChar char="•"/>
              <a:tabLst>
                <a:tab pos="2286000" algn="l"/>
                <a:tab pos="3420745" algn="l"/>
              </a:tabLst>
            </a:pPr>
            <a:endParaRPr lang="sv-SE" sz="18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DABD-8ECC-4D83-B149-91FB1BB87E2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52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52488" y="463550"/>
            <a:ext cx="5091112" cy="28654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467491" y="3511193"/>
            <a:ext cx="5861106" cy="612935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DABD-8ECC-4D83-B149-91FB1BB87E2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922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DABD-8ECC-4D83-B149-91FB1BB87E2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67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381000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3863944"/>
            <a:ext cx="5438140" cy="4580316"/>
          </a:xfrm>
        </p:spPr>
        <p:txBody>
          <a:bodyPr/>
          <a:lstStyle/>
          <a:p>
            <a:endParaRPr lang="sv-SE" dirty="0"/>
          </a:p>
          <a:p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DABD-8ECC-4D83-B149-91FB1BB87E2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12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DABD-8ECC-4D83-B149-91FB1BB87E2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3333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754063" y="344488"/>
            <a:ext cx="5289550" cy="29765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7" y="3582022"/>
            <a:ext cx="5438140" cy="575420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>
                <a:tab pos="2286000" algn="l"/>
                <a:tab pos="3420745" algn="l"/>
              </a:tabLst>
              <a:defRPr/>
            </a:pPr>
            <a:endParaRPr lang="sv-SE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DABD-8ECC-4D83-B149-91FB1BB87E2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7338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500063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128654"/>
            <a:ext cx="5438140" cy="335024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400"/>
              </a:spcAft>
              <a:tabLst>
                <a:tab pos="2286000" algn="l"/>
                <a:tab pos="3420745" algn="l"/>
              </a:tabLst>
            </a:pPr>
            <a:endParaRPr lang="sv-SE" sz="1200" dirty="0">
              <a:effectLst/>
              <a:latin typeface="Arial" panose="020B0604020202020204" pitchFamily="34" charset="0"/>
              <a:ea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DABD-8ECC-4D83-B149-91FB1BB87E2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883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93268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88574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020A39C5-1DD3-4964-B391-B02E00E59FC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 descr="RK Logga VIT">
            <a:extLst>
              <a:ext uri="{FF2B5EF4-FFF2-40B4-BE49-F238E27FC236}">
                <a16:creationId xmlns:a16="http://schemas.microsoft.com/office/drawing/2014/main" id="{4DC411B1-BA67-4E99-A4FE-D011A9BDD3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9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34056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51843" y="1893600"/>
            <a:ext cx="3452400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3"/>
          </p:nvPr>
        </p:nvSpPr>
        <p:spPr>
          <a:xfrm>
            <a:off x="8127687" y="1893600"/>
            <a:ext cx="34508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2F3F3F-D4CD-4C78-B476-8DD550FFE88E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1132A1BE-91FF-4B79-B026-A379853BC6BB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49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vå bildtext/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342102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565" y="5486400"/>
            <a:ext cx="5311635" cy="550863"/>
          </a:xfrm>
        </p:spPr>
        <p:txBody>
          <a:bodyPr anchor="b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Bildtext/källa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7A0106-448D-4074-8D09-F6351A6A1C03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1B7AE459-B3B1-4CCA-A38E-EC5EB14181C4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08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4129200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A5FC-2B4E-4F40-B466-24D3BD765199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A5B1BBF7-2F68-435B-B679-32761A632E62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79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4154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9460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0D34A317-6FFC-46A1-9D31-DC3C6B7006C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8D02CD28-F00C-4E99-B556-042C3009F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5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C50-572B-47DC-A58B-CDFE5A030283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338DF31A-25CF-4400-9900-2277B8C0B35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RK Logga VIT">
            <a:extLst>
              <a:ext uri="{FF2B5EF4-FFF2-40B4-BE49-F238E27FC236}">
                <a16:creationId xmlns:a16="http://schemas.microsoft.com/office/drawing/2014/main" id="{431E20AB-FCCD-4A98-85E4-EEBB1025D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00" y="6160946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8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200" tIns="223200" rIns="121917" bIns="60958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BA93-5507-47D4-BA73-9510C4CFB7E1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6DAD7C0F-F61F-4626-9820-E0FF1E9B5CE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5039BC7F-463F-4A01-AD61-43625CDE2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D43-795F-4C50-AF45-3CB157E8B4A8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85844B98-D6FA-4D5D-AB41-39A15C9B2B1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EC49E878-2935-4835-9238-CD2B74582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6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med utfall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  <a:ln w="19050">
            <a:solidFill>
              <a:schemeClr val="bg1"/>
            </a:solidFill>
          </a:ln>
        </p:spPr>
        <p:txBody>
          <a:bodyPr lIns="374400" tIns="223200" rIns="180000" anchor="t">
            <a:noAutofit/>
          </a:bodyPr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CC14C-A365-460A-878B-7590651A3474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4238BFC2-10DE-4166-88B1-1FDFBA773B2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RK Logga VIT">
            <a:extLst>
              <a:ext uri="{FF2B5EF4-FFF2-40B4-BE49-F238E27FC236}">
                <a16:creationId xmlns:a16="http://schemas.microsoft.com/office/drawing/2014/main" id="{E4593CE6-CD47-4A25-9942-D274C3EB51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3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AB80-E3F7-43B6-99B8-2CCF2C5AB7C1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956CFDD3-0BD7-4D28-8600-30092F317612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776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>
            <a:lvl1pPr marL="468000" indent="-4680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482-D5BE-411A-B1B9-E63121B0B9A5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46520536-6BB5-45F1-8129-FE044DBF67B1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59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2800" y="1890000"/>
            <a:ext cx="8074800" cy="4129200"/>
          </a:xfrm>
        </p:spPr>
        <p:txBody>
          <a:bodyPr rIns="0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235719-514E-4809-A146-B18FB1267448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CE62E79F-38FE-4948-96E1-E9D87340F733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657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AEC9-DCD9-42C2-AC7B-9AE0978E715F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F4D450F4-A059-43EC-82CA-0DA063F0172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RK Logga VIT">
            <a:extLst>
              <a:ext uri="{FF2B5EF4-FFF2-40B4-BE49-F238E27FC236}">
                <a16:creationId xmlns:a16="http://schemas.microsoft.com/office/drawing/2014/main" id="{75F2D04D-EA1B-4E2E-93B1-AD2764FCDF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02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6887" y="1908063"/>
            <a:ext cx="53516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056-EBF6-44F4-AA05-D318978CEEB2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69082FA4-0C37-460A-A1F6-AD42039C2136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833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499927"/>
            <a:ext cx="5306401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799" y="2426463"/>
            <a:ext cx="5306401" cy="361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26887" y="1496145"/>
            <a:ext cx="5351628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26887" y="2426006"/>
            <a:ext cx="5351628" cy="36112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D6F9-8485-4043-A67C-56589D32B672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558FCF9E-56F5-4973-8812-109813A9CB29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98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0CFB-13F3-48C0-BA62-2701E0DEAD43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ektangel 2" descr="TagShape">
            <a:extLst>
              <a:ext uri="{FF2B5EF4-FFF2-40B4-BE49-F238E27FC236}">
                <a16:creationId xmlns:a16="http://schemas.microsoft.com/office/drawing/2014/main" id="{596809EC-368F-4CAC-AB67-5B0D4EA9C372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29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8A3D-0DB0-43F7-B56E-F59C207974A1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DA041AB5-2A56-480C-9733-80F02E4404EF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64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C37EBDB-E3D6-441D-8D74-0BD88E948927}" type="datetime1">
              <a:rPr lang="sv-SE" smtClean="0"/>
              <a:t>2022-11-09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640115" y="6304768"/>
            <a:ext cx="3456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82155" y="6304768"/>
            <a:ext cx="4824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baseline="0">
                <a:solidFill>
                  <a:schemeClr val="tx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A9833F93-9CF6-4DC7-9823-C9D668F8F0C6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RK Logga">
            <a:extLst>
              <a:ext uri="{FF2B5EF4-FFF2-40B4-BE49-F238E27FC236}">
                <a16:creationId xmlns:a16="http://schemas.microsoft.com/office/drawing/2014/main" id="{C0744E31-5A4A-401A-A47D-C63950945F2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392" y="6159720"/>
            <a:ext cx="1743722" cy="5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4" r:id="rId12"/>
    <p:sldLayoutId id="2147483677" r:id="rId13"/>
    <p:sldLayoutId id="2147483676" r:id="rId14"/>
    <p:sldLayoutId id="2147483671" r:id="rId15"/>
    <p:sldLayoutId id="2147483675" r:id="rId16"/>
    <p:sldLayoutId id="2147483673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1FE268B-1DCB-4F95-91D3-D1067E6CE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6000" dirty="0"/>
              <a:t>Satsningar för att förbättra villkoren för landsbygden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67EA59C4-141E-49F7-826E-F27CAE532B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Peter Kullgren, landsbygdsminister</a:t>
            </a:r>
          </a:p>
          <a:p>
            <a:r>
              <a:rPr lang="sv-SE" dirty="0"/>
              <a:t>Andreas Carlson, infrastruktur- och bostadsminister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AD3EE14-EB51-42AD-AA4F-CF1A6C42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148412-DB00-45EF-9F8E-63ECE64D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3FE9A7F4-C7CF-4327-825F-B1FE4121BC5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15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E6127B-51E8-44ED-B791-8126A51F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Bredbandsutbyggnad i hela landet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9C28EE-20ED-4AB4-A1A6-B684AED99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600 miljoner till bredbandsutbyggnad för år 2023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Sammantaget 1,3 miljarder för utbyggnad av bredband, inklusive medel från EU:s jordbrukspolitik och tidigare beslut.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1132069-5182-45A7-B0E0-9F4705F5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81344E0-5CA7-4FC0-B271-7872B7E9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660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1FE268B-1DCB-4F95-91D3-D1067E6CE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6000" dirty="0"/>
              <a:t>Satsningar för att förbättra villkoren för landsbygden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AD3EE14-EB51-42AD-AA4F-CF1A6C42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148412-DB00-45EF-9F8E-63ECE64D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3FE9A7F4-C7CF-4327-825F-B1FE4121BC5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98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AD4B78-86E0-4F71-A3C1-61C9E435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</p:spPr>
        <p:txBody>
          <a:bodyPr anchor="t">
            <a:normAutofit/>
          </a:bodyPr>
          <a:lstStyle/>
          <a:p>
            <a:r>
              <a:rPr lang="sv-SE" dirty="0"/>
              <a:t>Satsningar för landsbygden </a:t>
            </a:r>
          </a:p>
        </p:txBody>
      </p:sp>
      <p:pic>
        <p:nvPicPr>
          <p:cNvPr id="7" name="Platshållare för innehåll 6" descr="Bilden visar ett sädesfält och i bakgrunden ensilagebalar&#10;&#10;Automatiskt genererad beskrivning">
            <a:extLst>
              <a:ext uri="{FF2B5EF4-FFF2-40B4-BE49-F238E27FC236}">
                <a16:creationId xmlns:a16="http://schemas.microsoft.com/office/drawing/2014/main" id="{9C313A7B-D166-492E-951B-DBC7B36D9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726"/>
          <a:stretch/>
        </p:blipFill>
        <p:spPr>
          <a:xfrm>
            <a:off x="622799" y="1890713"/>
            <a:ext cx="10955715" cy="4129082"/>
          </a:xfrm>
          <a:noFill/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902A52C-3535-4ADD-A0FD-5BA1A2B0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115" y="6304768"/>
            <a:ext cx="34560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1807F8E-E825-414E-ADEC-34038921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155" y="6304768"/>
            <a:ext cx="4824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909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38D3A3-03F8-488F-ADA6-F459016C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Satsningar för landsbygden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CC7AD1-6377-4BE4-8D90-59CFB4F3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Sänkt skatt på jordbruksdiesel, skatten från första juli 2023 blir 0 kronor.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Förstärkt reseavdrag </a:t>
            </a:r>
          </a:p>
          <a:p>
            <a:pPr marL="675000" lvl="1" indent="-457200"/>
            <a:r>
              <a:rPr lang="sv-SE" dirty="0"/>
              <a:t>Avdrag för arbetsresor med egen bil: 25 kronor per mil</a:t>
            </a:r>
          </a:p>
          <a:p>
            <a:pPr marL="675000" lvl="1" indent="-457200"/>
            <a:r>
              <a:rPr lang="sv-SE" dirty="0"/>
              <a:t>Avdrag för drivmedel för arbetsresor med förmånsbil: 12 kronor per mil</a:t>
            </a:r>
          </a:p>
          <a:p>
            <a:pPr marL="675000" lvl="1" indent="-457200"/>
            <a:r>
              <a:rPr lang="sv-SE" dirty="0"/>
              <a:t>För en arbetspendlare med egen bil och 4 mil till jobbet: årlig skattelättnad ca 4 700 kronor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7B82E0-7C44-488F-B05D-96EA8E6D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7DBD8C9-ECB6-48DD-B38D-3EB6077D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15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5818FC-F138-4798-93A0-71D439D3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 landsbygdspolitik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9E5684-AABF-41B6-8515-56EBD06B6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Förslag för gott företagsklimat i hela landet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Formerna för en jakt- och viltvårdsmyndighet ses över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Äganderätten för skog och mark ska förstärkas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37700DB-C2F6-4CE8-B824-D7BB812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9C915D3-CF90-4B94-A0D2-4F74888D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699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2CB258-A240-411C-A6A3-6C492AC9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</p:spPr>
        <p:txBody>
          <a:bodyPr anchor="t">
            <a:normAutofit/>
          </a:bodyPr>
          <a:lstStyle/>
          <a:p>
            <a:r>
              <a:rPr lang="sv-SE" dirty="0"/>
              <a:t>En miljard till vägunderhåll</a:t>
            </a:r>
          </a:p>
        </p:txBody>
      </p:sp>
      <p:pic>
        <p:nvPicPr>
          <p:cNvPr id="8" name="Platshållare för innehåll 7" descr="Bilden visar ett elfordon på landsväg och röda lador.">
            <a:extLst>
              <a:ext uri="{FF2B5EF4-FFF2-40B4-BE49-F238E27FC236}">
                <a16:creationId xmlns:a16="http://schemas.microsoft.com/office/drawing/2014/main" id="{379F822F-33FD-46D2-A997-0EE553B5A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8" r="-1" b="34439"/>
          <a:stretch/>
        </p:blipFill>
        <p:spPr>
          <a:xfrm>
            <a:off x="622799" y="1890713"/>
            <a:ext cx="10955715" cy="4129082"/>
          </a:xfrm>
          <a:prstGeom prst="rect">
            <a:avLst/>
          </a:prstGeom>
          <a:noFill/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D7DB944-9D54-408C-92A9-D0CACE7D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115" y="6304768"/>
            <a:ext cx="34560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9400FB1-08D0-4CD4-859F-21D58F16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155" y="6304768"/>
            <a:ext cx="4824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36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747B11-2AF2-48F7-A0FD-7298262B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miljard till vägunderhåll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6FB26D-FAF5-4434-83A0-84C6C3B35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Satsning för att säkerställa framkomligheten och trygga konkurrenskraftig infrastruktur.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Exempel på åtgärder: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Beläggningsunderhåll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Linjemålning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Broreparationer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Trumbyten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DCF0582-5290-4DDB-9326-91427956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13CD6FD-570B-44DB-B7CB-F1F2FD27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738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14EE8C-2E6C-43FF-8A7C-C406B1B8B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</p:spPr>
        <p:txBody>
          <a:bodyPr anchor="t">
            <a:normAutofit/>
          </a:bodyPr>
          <a:lstStyle/>
          <a:p>
            <a:r>
              <a:rPr lang="sv-SE" dirty="0"/>
              <a:t>Satsning på </a:t>
            </a:r>
            <a:r>
              <a:rPr lang="sv-SE" dirty="0" err="1"/>
              <a:t>laddinfrastruktur</a:t>
            </a:r>
            <a:endParaRPr lang="sv-SE" dirty="0"/>
          </a:p>
        </p:txBody>
      </p:sp>
      <p:pic>
        <p:nvPicPr>
          <p:cNvPr id="7" name="Platshållare för innehåll 6" descr="Bilden visar tankning av elfordon. Foto: Circle K.">
            <a:extLst>
              <a:ext uri="{FF2B5EF4-FFF2-40B4-BE49-F238E27FC236}">
                <a16:creationId xmlns:a16="http://schemas.microsoft.com/office/drawing/2014/main" id="{9C29B839-1964-44ED-A02B-A91B999E3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801" r="-2" b="13736"/>
          <a:stretch/>
        </p:blipFill>
        <p:spPr>
          <a:xfrm>
            <a:off x="622799" y="1890713"/>
            <a:ext cx="10955715" cy="4129082"/>
          </a:xfrm>
          <a:noFill/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E3CEAC-B811-49AC-B347-38D0809D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115" y="6304768"/>
            <a:ext cx="34560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8575582-156F-4DDA-8BBD-BE2E76C3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155" y="6304768"/>
            <a:ext cx="4824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7437E61-DA04-43E1-86CE-24505C678E2F}"/>
              </a:ext>
            </a:extLst>
          </p:cNvPr>
          <p:cNvSpPr txBox="1"/>
          <p:nvPr/>
        </p:nvSpPr>
        <p:spPr>
          <a:xfrm>
            <a:off x="10354963" y="5773574"/>
            <a:ext cx="3237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Foto: </a:t>
            </a:r>
            <a:r>
              <a:rPr lang="sv-SE" sz="1200" dirty="0" err="1"/>
              <a:t>Circle</a:t>
            </a:r>
            <a:r>
              <a:rPr lang="sv-SE" sz="1200" dirty="0"/>
              <a:t> K</a:t>
            </a:r>
          </a:p>
        </p:txBody>
      </p:sp>
    </p:spTree>
    <p:extLst>
      <p:ext uri="{BB962C8B-B14F-4D97-AF65-F5344CB8AC3E}">
        <p14:creationId xmlns:p14="http://schemas.microsoft.com/office/powerpoint/2010/main" val="109898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558A17-87C3-4A3B-9FDD-7458FA39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Satsning på </a:t>
            </a:r>
            <a:r>
              <a:rPr lang="sv-SE" dirty="0" err="1"/>
              <a:t>laddinfrastruktur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65C4C1E-79BE-443B-B40E-C6F5652C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Infrastrukturdepartementet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0D8EE13-B9E0-4A99-A4E2-7F091AAA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495BB13-E8C2-46F9-85CD-84E1CFA22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99" y="1890713"/>
            <a:ext cx="11172961" cy="412908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Totalt</a:t>
            </a:r>
            <a:r>
              <a:rPr lang="en-US" sz="2800" dirty="0"/>
              <a:t> ca 2,6 </a:t>
            </a:r>
            <a:r>
              <a:rPr lang="en-US" sz="2800" dirty="0" err="1"/>
              <a:t>miljarder</a:t>
            </a:r>
            <a:r>
              <a:rPr lang="en-US" sz="2800" dirty="0"/>
              <a:t> kronor 2023-2025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utökat</a:t>
            </a:r>
            <a:r>
              <a:rPr lang="en-US" sz="2800" dirty="0"/>
              <a:t> </a:t>
            </a:r>
            <a:r>
              <a:rPr lang="en-US" sz="2800" dirty="0" err="1"/>
              <a:t>stöd</a:t>
            </a:r>
            <a:r>
              <a:rPr lang="en-US" sz="2800" dirty="0"/>
              <a:t> till: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publika</a:t>
            </a:r>
            <a:r>
              <a:rPr lang="en-US" sz="2800" dirty="0"/>
              <a:t> </a:t>
            </a:r>
            <a:r>
              <a:rPr lang="en-US" sz="2800" dirty="0" err="1"/>
              <a:t>laddstationer</a:t>
            </a:r>
            <a:r>
              <a:rPr lang="en-US" sz="2800" dirty="0"/>
              <a:t> för </a:t>
            </a:r>
            <a:br>
              <a:rPr lang="en-US" sz="2800" dirty="0"/>
            </a:br>
            <a:r>
              <a:rPr lang="en-US" sz="2800" dirty="0" err="1"/>
              <a:t>lätta</a:t>
            </a:r>
            <a:r>
              <a:rPr lang="en-US" sz="2800" dirty="0"/>
              <a:t> och </a:t>
            </a:r>
            <a:r>
              <a:rPr lang="en-US" sz="2800" dirty="0" err="1"/>
              <a:t>tunga</a:t>
            </a:r>
            <a:r>
              <a:rPr lang="en-US" sz="2800" dirty="0"/>
              <a:t> </a:t>
            </a:r>
            <a:r>
              <a:rPr lang="en-US" sz="2800" dirty="0" err="1"/>
              <a:t>fordon</a:t>
            </a:r>
            <a:r>
              <a:rPr lang="en-US" sz="2800" dirty="0"/>
              <a:t> </a:t>
            </a:r>
            <a:r>
              <a:rPr lang="en-US" sz="2800" dirty="0" err="1"/>
              <a:t>samt</a:t>
            </a:r>
            <a:endParaRPr lang="en-US" sz="28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tankinfrastruktur</a:t>
            </a:r>
            <a:r>
              <a:rPr lang="en-US" sz="2800" dirty="0"/>
              <a:t> </a:t>
            </a:r>
            <a:r>
              <a:rPr lang="en-US" sz="2800" dirty="0" err="1"/>
              <a:t>för</a:t>
            </a:r>
            <a:r>
              <a:rPr lang="en-US" sz="2800" dirty="0"/>
              <a:t> </a:t>
            </a:r>
            <a:r>
              <a:rPr lang="en-US" sz="2800" dirty="0" err="1"/>
              <a:t>vätgas</a:t>
            </a:r>
            <a:r>
              <a:rPr lang="en-US" sz="2800" dirty="0"/>
              <a:t> till </a:t>
            </a:r>
            <a:r>
              <a:rPr lang="en-US" sz="2800" dirty="0" err="1"/>
              <a:t>tunga</a:t>
            </a:r>
            <a:r>
              <a:rPr lang="en-US" sz="2800" dirty="0"/>
              <a:t> transporter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säkerställa </a:t>
            </a:r>
            <a:r>
              <a:rPr lang="sv-SE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laddinfrastruktur</a:t>
            </a:r>
            <a:r>
              <a:rPr lang="sv-SE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över hela landet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hamnar och på kajer</a:t>
            </a:r>
            <a:endParaRPr lang="en-US" sz="2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dirty="0" err="1"/>
              <a:t>Ytterligare</a:t>
            </a:r>
            <a:r>
              <a:rPr lang="en-US" sz="2800" dirty="0"/>
              <a:t> 1,4 </a:t>
            </a:r>
            <a:r>
              <a:rPr lang="en-US" sz="2800" dirty="0" err="1"/>
              <a:t>miljarder</a:t>
            </a:r>
            <a:r>
              <a:rPr lang="en-US" sz="2800" dirty="0"/>
              <a:t> kronor 2023-2025 till </a:t>
            </a:r>
            <a:r>
              <a:rPr lang="en-US" sz="2800" dirty="0" err="1"/>
              <a:t>laddinfrastruktur</a:t>
            </a:r>
            <a:r>
              <a:rPr lang="en-US" sz="2800" dirty="0"/>
              <a:t> </a:t>
            </a:r>
            <a:r>
              <a:rPr lang="en-US" sz="2800" dirty="0" err="1"/>
              <a:t>inom</a:t>
            </a:r>
            <a:r>
              <a:rPr lang="en-US" sz="2800" dirty="0"/>
              <a:t> ramen </a:t>
            </a:r>
            <a:r>
              <a:rPr lang="en-US" sz="2800" dirty="0" err="1"/>
              <a:t>för</a:t>
            </a:r>
            <a:r>
              <a:rPr lang="en-US" sz="2800" dirty="0"/>
              <a:t> </a:t>
            </a:r>
            <a:r>
              <a:rPr lang="en-US" sz="2800" dirty="0" err="1"/>
              <a:t>Klimatklivet</a:t>
            </a:r>
            <a:r>
              <a:rPr lang="en-US" sz="2800" dirty="0"/>
              <a:t>. </a:t>
            </a:r>
          </a:p>
          <a:p>
            <a:pPr>
              <a:lnSpc>
                <a:spcPct val="115000"/>
              </a:lnSpc>
              <a:spcAft>
                <a:spcPts val="1400"/>
              </a:spcAft>
              <a:tabLst>
                <a:tab pos="2286000" algn="l"/>
                <a:tab pos="3420745" algn="l"/>
              </a:tabLst>
            </a:pPr>
            <a:endParaRPr lang="sv-SE" sz="32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77A0D86-E0B7-4AAA-805F-0BA239961272}"/>
              </a:ext>
            </a:extLst>
          </p:cNvPr>
          <p:cNvSpPr txBox="1"/>
          <p:nvPr/>
        </p:nvSpPr>
        <p:spPr>
          <a:xfrm>
            <a:off x="9113520" y="1890713"/>
            <a:ext cx="263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1,09   mdkr 2023</a:t>
            </a:r>
          </a:p>
          <a:p>
            <a:r>
              <a:rPr lang="sv-SE" dirty="0"/>
              <a:t>1        mdkr 2024</a:t>
            </a:r>
          </a:p>
          <a:p>
            <a:r>
              <a:rPr lang="sv-SE" dirty="0"/>
              <a:t>0,505 mdkr 2025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42C5699-9CBD-4B86-A663-B181AF171C72}"/>
              </a:ext>
            </a:extLst>
          </p:cNvPr>
          <p:cNvSpPr txBox="1"/>
          <p:nvPr/>
        </p:nvSpPr>
        <p:spPr>
          <a:xfrm>
            <a:off x="9113520" y="5091108"/>
            <a:ext cx="263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0,4 mdkr 2023</a:t>
            </a:r>
          </a:p>
          <a:p>
            <a:r>
              <a:rPr lang="sv-SE" dirty="0"/>
              <a:t>0,5 mdkr 2024</a:t>
            </a:r>
          </a:p>
          <a:p>
            <a:r>
              <a:rPr lang="sv-SE" dirty="0"/>
              <a:t>0,5 mdkr 2025</a:t>
            </a:r>
          </a:p>
        </p:txBody>
      </p:sp>
    </p:spTree>
    <p:extLst>
      <p:ext uri="{BB962C8B-B14F-4D97-AF65-F5344CB8AC3E}">
        <p14:creationId xmlns:p14="http://schemas.microsoft.com/office/powerpoint/2010/main" val="14908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D9D3B4-4FD5-4BA5-BFE0-9FCEAD17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</p:spPr>
        <p:txBody>
          <a:bodyPr anchor="t">
            <a:normAutofit/>
          </a:bodyPr>
          <a:lstStyle/>
          <a:p>
            <a:r>
              <a:rPr lang="sv-SE" dirty="0"/>
              <a:t>Bredbandsutbyggnad i hela landet</a:t>
            </a:r>
          </a:p>
        </p:txBody>
      </p:sp>
      <p:pic>
        <p:nvPicPr>
          <p:cNvPr id="7" name="Platshållare för innehåll 6" descr="Bilden visar kablar på en asfaltsväg strax innan de grävs ner.">
            <a:extLst>
              <a:ext uri="{FF2B5EF4-FFF2-40B4-BE49-F238E27FC236}">
                <a16:creationId xmlns:a16="http://schemas.microsoft.com/office/drawing/2014/main" id="{4E2820C8-0284-4097-AFA5-90D3FBECF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39083" r="-128" b="4453"/>
          <a:stretch/>
        </p:blipFill>
        <p:spPr>
          <a:xfrm>
            <a:off x="622800" y="1908181"/>
            <a:ext cx="10955715" cy="4129082"/>
          </a:xfrm>
          <a:noFill/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FFF81F3-2DBA-4FF9-B2CD-878632A1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115" y="6304768"/>
            <a:ext cx="34560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Infrastrukturdepartementet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CA0387B-EAF1-4099-9681-5AD59E3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155" y="6304768"/>
            <a:ext cx="4824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1DFAA34-B6E0-4BE1-93CE-604DD058DFF4}"/>
              </a:ext>
            </a:extLst>
          </p:cNvPr>
          <p:cNvSpPr txBox="1"/>
          <p:nvPr/>
        </p:nvSpPr>
        <p:spPr>
          <a:xfrm>
            <a:off x="8575589" y="5686795"/>
            <a:ext cx="3509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Foto: Cecilia Tollefeldt, Regeringskansliet</a:t>
            </a:r>
          </a:p>
        </p:txBody>
      </p:sp>
    </p:spTree>
    <p:extLst>
      <p:ext uri="{BB962C8B-B14F-4D97-AF65-F5344CB8AC3E}">
        <p14:creationId xmlns:p14="http://schemas.microsoft.com/office/powerpoint/2010/main" val="2276593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MENUOP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" val="RK Logga"/>
  <p:tag name="RK LOGGAHEIGHT" val="39,7765350341797"/>
  <p:tag name="RK LOGGAWIDTH" val="137,30094909668"/>
  <p:tag name="RK LOGGALEFT" val="49,0859832763672"/>
  <p:tag name="RK LOGGATOP" val="485,017333984375"/>
  <p:tag name="RK LOGGACROPLEFT" val="0"/>
  <p:tag name="RK LOGGACROPRIGHT" val="0"/>
  <p:tag name="RK LOGGACROPTOP" val="0"/>
  <p:tag name="RK LOGGACROPBOTTOM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0393714904785"/>
  <p:tag name="RK LOGGA VITTOP" val="485,113861083984"/>
  <p:tag name="RK LOGGA VITCROPLEFT" val="0"/>
  <p:tag name="RK LOGGA VITCROPRIGHT" val="0"/>
  <p:tag name="RK LOGGA VITCROPTOP" val="0"/>
  <p:tag name="RK LOGGA VITCROPBOTTOM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heme/theme1.xml><?xml version="1.0" encoding="utf-8"?>
<a:theme xmlns:a="http://schemas.openxmlformats.org/drawingml/2006/main" name="RK PPT">
  <a:themeElements>
    <a:clrScheme name="Regeringskansliet">
      <a:dk1>
        <a:sysClr val="windowText" lastClr="000000"/>
      </a:dk1>
      <a:lt1>
        <a:sysClr val="window" lastClr="FFFFFF"/>
      </a:lt1>
      <a:dk2>
        <a:srgbClr val="716B5F"/>
      </a:dk2>
      <a:lt2>
        <a:srgbClr val="DFDDD9"/>
      </a:lt2>
      <a:accent1>
        <a:srgbClr val="1A3050"/>
      </a:accent1>
      <a:accent2>
        <a:srgbClr val="DFDDD9"/>
      </a:accent2>
      <a:accent3>
        <a:srgbClr val="467199"/>
      </a:accent3>
      <a:accent4>
        <a:srgbClr val="A0B6C9"/>
      </a:accent4>
      <a:accent5>
        <a:srgbClr val="716B5F"/>
      </a:accent5>
      <a:accent6>
        <a:srgbClr val="E0E7EE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erinskansliet svenska.potx" id="{E11CE815-02A3-40C1-BBD5-D5CC5E024F10}" vid="{246F85A8-B73A-489E-B342-21F6316B6AD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625d36-bb37-4650-91b9-0c96159295ba"/>
    <edbe0b5c82304c8e847ab7b8c02a77c3 xmlns="cc625d36-bb37-4650-91b9-0c96159295ba">
      <Terms xmlns="http://schemas.microsoft.com/office/infopath/2007/PartnerControls"/>
    </edbe0b5c82304c8e847ab7b8c02a77c3>
    <DirtyMigration xmlns="4e9c2f0c-7bf8-49af-8356-cbf363fc78a7">false</DirtyMigration>
    <RecordNumber xmlns="4e9c2f0c-7bf8-49af-8356-cbf363fc78a7" xsi:nil="true"/>
    <RKNyckelord xmlns="18f3d968-6251-40b0-9f11-012b293496c2" xsi:nil="true"/>
    <k46d94c0acf84ab9a79866a9d8b1905f xmlns="cc625d36-bb37-4650-91b9-0c96159295ba">
      <Terms xmlns="http://schemas.microsoft.com/office/infopath/2007/PartnerControls"/>
    </k46d94c0acf84ab9a79866a9d8b1905f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?mso-contentType ?>
<SharedContentType xmlns="Microsoft.SharePoint.Taxonomy.ContentTypeSync" SourceId="d07acfae-4dfa-4949-99a8-259efd31a6ae" ContentTypeId="0x010100BBA312BF02777149882D207184EC35C032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RK Word" ma:contentTypeID="0x010100BBA312BF02777149882D207184EC35C0320099CBB76F1E36FF4099A5FD66E3F7FBAD" ma:contentTypeVersion="15" ma:contentTypeDescription="Skapa nytt dokument med möjlighet att välja RK-mall" ma:contentTypeScope="" ma:versionID="6bde831031a8654029dac55db104dbac">
  <xsd:schema xmlns:xsd="http://www.w3.org/2001/XMLSchema" xmlns:xs="http://www.w3.org/2001/XMLSchema" xmlns:p="http://schemas.microsoft.com/office/2006/metadata/properties" xmlns:ns2="4e9c2f0c-7bf8-49af-8356-cbf363fc78a7" xmlns:ns3="cc625d36-bb37-4650-91b9-0c96159295ba" xmlns:ns4="18f3d968-6251-40b0-9f11-012b293496c2" targetNamespace="http://schemas.microsoft.com/office/2006/metadata/properties" ma:root="true" ma:fieldsID="d5912fceacae142656c41b263a2708a4" ns2:_="" ns3:_="" ns4:_="">
    <xsd:import namespace="4e9c2f0c-7bf8-49af-8356-cbf363fc78a7"/>
    <xsd:import namespace="cc625d36-bb37-4650-91b9-0c96159295ba"/>
    <xsd:import namespace="18f3d968-6251-40b0-9f11-012b293496c2"/>
    <xsd:element name="properties">
      <xsd:complexType>
        <xsd:sequence>
          <xsd:element name="documentManagement">
            <xsd:complexType>
              <xsd:all>
                <xsd:element ref="ns2:RecordNumber" minOccurs="0"/>
                <xsd:element ref="ns2:DirtyMigration" minOccurs="0"/>
                <xsd:element ref="ns3:TaxCatchAllLabel" minOccurs="0"/>
                <xsd:element ref="ns3:k46d94c0acf84ab9a79866a9d8b1905f" minOccurs="0"/>
                <xsd:element ref="ns3:TaxCatchAll" minOccurs="0"/>
                <xsd:element ref="ns3:edbe0b5c82304c8e847ab7b8c02a77c3" minOccurs="0"/>
                <xsd:element ref="ns4:RKNyckelor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c2f0c-7bf8-49af-8356-cbf363fc78a7" elementFormDefault="qualified">
    <xsd:import namespace="http://schemas.microsoft.com/office/2006/documentManagement/types"/>
    <xsd:import namespace="http://schemas.microsoft.com/office/infopath/2007/PartnerControls"/>
    <xsd:element name="RecordNumber" ma:index="3" nillable="true" ma:displayName="Diarienummer" ma:internalName="RecordNumber">
      <xsd:simpleType>
        <xsd:restriction base="dms:Text">
          <xsd:maxLength value="255"/>
        </xsd:restriction>
      </xsd:simpleType>
    </xsd:element>
    <xsd:element name="DirtyMigration" ma:index="5" nillable="true" ma:displayName="Migrerad inte uppdaterad" ma:default="0" ma:internalName="DirtyMigrati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25d36-bb37-4650-91b9-0c96159295ba" elementFormDefault="qualified">
    <xsd:import namespace="http://schemas.microsoft.com/office/2006/documentManagement/types"/>
    <xsd:import namespace="http://schemas.microsoft.com/office/infopath/2007/PartnerControls"/>
    <xsd:element name="TaxCatchAllLabel" ma:index="6" nillable="true" ma:displayName="Taxonomy Catch All Column1" ma:hidden="true" ma:list="{e397ccb7-73d6-4a62-9d59-6831fe3c7f77}" ma:internalName="TaxCatchAllLabel" ma:readOnly="true" ma:showField="CatchAllDataLabel" ma:web="812c4fdf-ad8f-4c0f-b0c1-f4718d7ccc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46d94c0acf84ab9a79866a9d8b1905f" ma:index="11" nillable="true" ma:taxonomy="true" ma:internalName="k46d94c0acf84ab9a79866a9d8b1905f" ma:taxonomyFieldName="Organisation" ma:displayName="Organisatorisk enhet" ma:fieldId="{446d94c0-acf8-4ab9-a798-66a9d8b1905f}" ma:sspId="d07acfae-4dfa-4949-99a8-259efd31a6ae" ma:termSetId="8c1436be-a8c9-4c8f-93bb-07dc2d5595b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e397ccb7-73d6-4a62-9d59-6831fe3c7f77}" ma:internalName="TaxCatchAll" ma:showField="CatchAllData" ma:web="812c4fdf-ad8f-4c0f-b0c1-f4718d7ccc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be0b5c82304c8e847ab7b8c02a77c3" ma:index="14" nillable="true" ma:taxonomy="true" ma:internalName="edbe0b5c82304c8e847ab7b8c02a77c3" ma:taxonomyFieldName="ActivityCategory" ma:displayName="Aktivitetskategori" ma:default="" ma:fieldId="{edbe0b5c-8230-4c8e-847a-b7b8c02a77c3}" ma:sspId="d07acfae-4dfa-4949-99a8-259efd31a6ae" ma:termSetId="8bf97125-e7b6-456b-9da4-c0e62cf3e5a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3d968-6251-40b0-9f11-012b293496c2" elementFormDefault="qualified">
    <xsd:import namespace="http://schemas.microsoft.com/office/2006/documentManagement/types"/>
    <xsd:import namespace="http://schemas.microsoft.com/office/infopath/2007/PartnerControls"/>
    <xsd:element name="RKNyckelord" ma:index="16" nillable="true" ma:displayName="Nyckelord" ma:internalName="RKNyckelor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4EAAE7-3BB6-4178-AE44-5B57FCE0E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CEA60B-2B09-432D-9EBB-9D91D093C1A3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cc625d36-bb37-4650-91b9-0c96159295ba"/>
    <ds:schemaRef ds:uri="http://purl.org/dc/dcmitype/"/>
    <ds:schemaRef ds:uri="18f3d968-6251-40b0-9f11-012b293496c2"/>
    <ds:schemaRef ds:uri="4e9c2f0c-7bf8-49af-8356-cbf363fc78a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260D44-B88E-4509-BB6B-1F49C5E40E79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E8978680-0900-45F4-9BCC-F3BD6DD11996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D1BC87D6-5BEC-43D3-B7B4-E6D2590B19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9c2f0c-7bf8-49af-8356-cbf363fc78a7"/>
    <ds:schemaRef ds:uri="cc625d36-bb37-4650-91b9-0c96159295ba"/>
    <ds:schemaRef ds:uri="18f3d968-6251-40b0-9f11-012b293496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Regeringskansliet svenska</Template>
  <TotalTime>0</TotalTime>
  <Words>287</Words>
  <Application>Microsoft Office PowerPoint</Application>
  <PresentationFormat>Bredbild</PresentationFormat>
  <Paragraphs>84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RK PPT</vt:lpstr>
      <vt:lpstr>Satsningar för att förbättra villkoren för landsbygden</vt:lpstr>
      <vt:lpstr>Satsningar för landsbygden </vt:lpstr>
      <vt:lpstr>Satsningar för landsbygden </vt:lpstr>
      <vt:lpstr>Aktiv landsbygdspolitik</vt:lpstr>
      <vt:lpstr>En miljard till vägunderhåll</vt:lpstr>
      <vt:lpstr>En miljard till vägunderhåll</vt:lpstr>
      <vt:lpstr>Satsning på laddinfrastruktur</vt:lpstr>
      <vt:lpstr>Satsning på laddinfrastruktur</vt:lpstr>
      <vt:lpstr>Bredbandsutbyggnad i hela landet</vt:lpstr>
      <vt:lpstr>Bredbandsutbyggnad i hela landet</vt:lpstr>
      <vt:lpstr>Satsningar för att förbättra villkoren för landsbygden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Satsning på hållbar infrastruktur i hela Sverige</dc:title>
  <dc:creator>Maria A Nilsson</dc:creator>
  <cp:lastModifiedBy>Niklas Forsström</cp:lastModifiedBy>
  <cp:revision>82</cp:revision>
  <cp:lastPrinted>2022-11-06T19:29:15Z</cp:lastPrinted>
  <dcterms:created xsi:type="dcterms:W3CDTF">2022-11-02T10:22:44Z</dcterms:created>
  <dcterms:modified xsi:type="dcterms:W3CDTF">2022-11-09T09:24:08Z</dcterms:modified>
  <cp:version>2.0.0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RK</vt:lpwstr>
  </property>
  <property fmtid="{D5CDD505-2E9C-101B-9397-08002B2CF9AE}" pid="3" name="Language">
    <vt:lpwstr>1053</vt:lpwstr>
  </property>
  <property fmtid="{D5CDD505-2E9C-101B-9397-08002B2CF9AE}" pid="4" name="ContentTypeId">
    <vt:lpwstr>0x010100BBA312BF02777149882D207184EC35C0320099CBB76F1E36FF4099A5FD66E3F7FBAD</vt:lpwstr>
  </property>
  <property fmtid="{D5CDD505-2E9C-101B-9397-08002B2CF9AE}" pid="5" name="TaxKeyword">
    <vt:lpwstr/>
  </property>
  <property fmtid="{D5CDD505-2E9C-101B-9397-08002B2CF9AE}" pid="6" name="Organisation">
    <vt:lpwstr/>
  </property>
  <property fmtid="{D5CDD505-2E9C-101B-9397-08002B2CF9AE}" pid="7" name="ActivityCategory">
    <vt:lpwstr/>
  </property>
  <property fmtid="{D5CDD505-2E9C-101B-9397-08002B2CF9AE}" pid="8" name="TaxKeywordTaxHTField">
    <vt:lpwstr/>
  </property>
</Properties>
</file>